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1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87" autoAdjust="0"/>
    <p:restoredTop sz="94713" autoAdjust="0"/>
  </p:normalViewPr>
  <p:slideViewPr>
    <p:cSldViewPr>
      <p:cViewPr>
        <p:scale>
          <a:sx n="93" d="100"/>
          <a:sy n="93" d="100"/>
        </p:scale>
        <p:origin x="-1008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3" d="100"/>
          <a:sy n="113" d="100"/>
        </p:scale>
        <p:origin x="-2436" y="-114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D5063-D955-49E9-9F8D-E12ACDD445BC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16BA1-7E68-4360-B78B-03B85974F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B5FB3-25FC-4FD2-B4C1-0D98F9FB5E84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F991C-66F6-4919-AA0F-F99AE9E5AF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F991C-66F6-4919-AA0F-F99AE9E5AFB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F991C-66F6-4919-AA0F-F99AE9E5AFB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F991C-66F6-4919-AA0F-F99AE9E5AFB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F991C-66F6-4919-AA0F-F99AE9E5AFB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F991C-66F6-4919-AA0F-F99AE9E5AFB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F991C-66F6-4919-AA0F-F99AE9E5AFB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F991C-66F6-4919-AA0F-F99AE9E5AFB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F991C-66F6-4919-AA0F-F99AE9E5AFB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F991C-66F6-4919-AA0F-F99AE9E5AFB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F991C-66F6-4919-AA0F-F99AE9E5AFB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F991C-66F6-4919-AA0F-F99AE9E5AFB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F991C-66F6-4919-AA0F-F99AE9E5AFB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F991C-66F6-4919-AA0F-F99AE9E5AFB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F991C-66F6-4919-AA0F-F99AE9E5AFB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6843-D160-437F-BEC8-479DB4DF5D74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E6BC-8395-4531-8CBC-35F3C124BB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6843-D160-437F-BEC8-479DB4DF5D74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E6BC-8395-4531-8CBC-35F3C124BB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6843-D160-437F-BEC8-479DB4DF5D74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E6BC-8395-4531-8CBC-35F3C124BB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6843-D160-437F-BEC8-479DB4DF5D74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E6BC-8395-4531-8CBC-35F3C124BB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6843-D160-437F-BEC8-479DB4DF5D74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E6BC-8395-4531-8CBC-35F3C124BB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6843-D160-437F-BEC8-479DB4DF5D74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E6BC-8395-4531-8CBC-35F3C124BB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6843-D160-437F-BEC8-479DB4DF5D74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E6BC-8395-4531-8CBC-35F3C124BB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6843-D160-437F-BEC8-479DB4DF5D74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E6BC-8395-4531-8CBC-35F3C124BB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6843-D160-437F-BEC8-479DB4DF5D74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E6BC-8395-4531-8CBC-35F3C124BB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6843-D160-437F-BEC8-479DB4DF5D74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E6BC-8395-4531-8CBC-35F3C124BB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6843-D160-437F-BEC8-479DB4DF5D74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E6BC-8395-4531-8CBC-35F3C124BB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96843-D160-437F-BEC8-479DB4DF5D74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1E6BC-8395-4531-8CBC-35F3C124BB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прзентация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125" y="2990862"/>
            <a:ext cx="5476875" cy="21526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прзентация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E6BC-8395-4531-8CBC-35F3C124BB5F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1406" y="6500834"/>
            <a:ext cx="107153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ООО «АЛОР +»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72396" y="242808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tabLst>
                <a:tab pos="2420938" algn="l"/>
              </a:tabLst>
              <a:defRPr/>
            </a:pPr>
            <a:r>
              <a:rPr lang="ru-RU" sz="2000" b="1" kern="0" dirty="0" err="1" smtClean="0">
                <a:solidFill>
                  <a:schemeClr val="bg1"/>
                </a:solidFill>
                <a:latin typeface="HeliosCond" pitchFamily="82" charset="0"/>
              </a:rPr>
              <a:t>Алерты</a:t>
            </a:r>
            <a:endParaRPr lang="ru-RU" sz="2000" b="1" kern="0" dirty="0" smtClean="0">
              <a:solidFill>
                <a:schemeClr val="bg1"/>
              </a:solidFill>
              <a:latin typeface="HeliosCond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2596590"/>
            <a:ext cx="4500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Система QUIK помогает пользователю отслеживать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при помощи оповещений («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алертов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») важные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события – достижение каким-либо параметром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контрольного значения (например, падения цены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ниже заданной отметки), исполнение заявки или </a:t>
            </a:r>
          </a:p>
          <a:p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стоп-заявки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О наступлении события программа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сигнализирует сообщением на экране, либо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отправляет SMS на мобильный телефон.</a:t>
            </a:r>
          </a:p>
        </p:txBody>
      </p:sp>
      <p:pic>
        <p:nvPicPr>
          <p:cNvPr id="13" name="Рисунок 12" descr="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1142984"/>
            <a:ext cx="1285852" cy="66581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143768" y="1437489"/>
            <a:ext cx="2143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Программный комплекс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8" name="Рисунок 17" descr="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6486" y="2214554"/>
            <a:ext cx="4168688" cy="321471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прзентация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E6BC-8395-4531-8CBC-35F3C124BB5F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1406" y="6500834"/>
            <a:ext cx="107153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ООО «АЛОР +»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15074" y="242808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tabLst>
                <a:tab pos="2420938" algn="l"/>
              </a:tabLst>
              <a:defRPr/>
            </a:pPr>
            <a:r>
              <a:rPr lang="ru-RU" sz="2000" b="1" kern="0" dirty="0" smtClean="0">
                <a:solidFill>
                  <a:schemeClr val="bg1"/>
                </a:solidFill>
                <a:latin typeface="HeliosCond" pitchFamily="82" charset="0"/>
              </a:rPr>
              <a:t>Обмен сообщениями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472" y="2596590"/>
            <a:ext cx="4500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Обмен сообщениями дает возможность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консультироваться с брокером, не прибегая к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помощи телефона. Брокер может отправлять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сообщения сразу группе получателей.</a:t>
            </a:r>
          </a:p>
        </p:txBody>
      </p:sp>
      <p:pic>
        <p:nvPicPr>
          <p:cNvPr id="13" name="Рисунок 12" descr="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1142984"/>
            <a:ext cx="1285852" cy="66581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143768" y="1437489"/>
            <a:ext cx="2143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Программный комплекс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" name="Рисунок 19" descr="1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86" y="2214554"/>
            <a:ext cx="4143404" cy="31947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прзентация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E6BC-8395-4531-8CBC-35F3C124BB5F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1406" y="6500834"/>
            <a:ext cx="107153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ООО «АЛОР +»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43702" y="242808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tabLst>
                <a:tab pos="2420938" algn="l"/>
              </a:tabLst>
              <a:defRPr/>
            </a:pPr>
            <a:r>
              <a:rPr lang="ru-RU" sz="2000" b="1" kern="0" dirty="0" smtClean="0">
                <a:solidFill>
                  <a:schemeClr val="bg1"/>
                </a:solidFill>
                <a:latin typeface="HeliosCond" pitchFamily="82" charset="0"/>
              </a:rPr>
              <a:t>Экспорт данных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472" y="2596590"/>
            <a:ext cx="45005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Данные из большинства таблиц можно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экспортировать в MS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Excel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(через протокол DDE) или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в базы данных (посредством ODBC) в режиме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реального времени. Полученная информация может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использоваться другими программами в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автоматических торговых стратегиях и других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алгоритмах обработки данных. Данные из QUIK могут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также передаваться в такие пакеты технического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анализа, как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Amibroker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Equis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Metastock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Omega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</a:p>
          <a:p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Tradestation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и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Wealth-Lab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Developer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</a:t>
            </a:r>
          </a:p>
        </p:txBody>
      </p:sp>
      <p:pic>
        <p:nvPicPr>
          <p:cNvPr id="13" name="Рисунок 12" descr="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1142984"/>
            <a:ext cx="1285852" cy="66581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143768" y="1437489"/>
            <a:ext cx="2143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Программный комплекс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8" name="Рисунок 17" descr="1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1299" y="2214554"/>
            <a:ext cx="4140983" cy="321471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прзентация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E6BC-8395-4531-8CBC-35F3C124BB5F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1406" y="6500834"/>
            <a:ext cx="107153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ООО «АЛОР +»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57950" y="242808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tabLst>
                <a:tab pos="2420938" algn="l"/>
              </a:tabLst>
              <a:defRPr/>
            </a:pPr>
            <a:r>
              <a:rPr lang="ru-RU" sz="2000" b="1" kern="0" dirty="0" smtClean="0">
                <a:solidFill>
                  <a:schemeClr val="bg1"/>
                </a:solidFill>
                <a:latin typeface="HeliosCond" pitchFamily="82" charset="0"/>
              </a:rPr>
              <a:t>Импорт транзакций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472" y="2596590"/>
            <a:ext cx="4500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Импорт транзакций используется для автоматизации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торговых операций, подключения систем поддержки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принятия решений и различных «торговых роботов».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Импорт может осуществляться посредством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текстовых файлов либо через программный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интерфейс (API).</a:t>
            </a:r>
          </a:p>
        </p:txBody>
      </p:sp>
      <p:pic>
        <p:nvPicPr>
          <p:cNvPr id="13" name="Рисунок 12" descr="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1142984"/>
            <a:ext cx="1285852" cy="66581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143768" y="1437489"/>
            <a:ext cx="2143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Программный комплекс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" name="Рисунок 19" descr="1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7584" y="2214554"/>
            <a:ext cx="4129666" cy="321471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прзентация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E6BC-8395-4531-8CBC-35F3C124BB5F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1406" y="6500834"/>
            <a:ext cx="107153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ООО «АЛОР +»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43768" y="242808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tabLst>
                <a:tab pos="2420938" algn="l"/>
              </a:tabLst>
              <a:defRPr/>
            </a:pPr>
            <a:r>
              <a:rPr lang="ru-RU" sz="2000" b="1" kern="0" dirty="0" smtClean="0">
                <a:solidFill>
                  <a:schemeClr val="bg1"/>
                </a:solidFill>
                <a:latin typeface="HeliosCond" pitchFamily="82" charset="0"/>
              </a:rPr>
              <a:t>Язык </a:t>
            </a:r>
            <a:r>
              <a:rPr lang="en-US" sz="2000" b="1" kern="0" dirty="0" smtClean="0">
                <a:solidFill>
                  <a:schemeClr val="bg1"/>
                </a:solidFill>
                <a:latin typeface="HeliosCond" pitchFamily="82" charset="0"/>
              </a:rPr>
              <a:t>QPILE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472" y="2596590"/>
            <a:ext cx="4500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Возможности Рабочего места QUIK могут быть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расширены благодаря встроенному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алгоритмическому языку QPILE. С его помощью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можно программировать дополнительные таблицы, в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которых будут рассчитываться специфические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параметры, отмечать метками на графиках сигналы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торговых стратегий, создавать заявки и отправлять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их в торговую систему.</a:t>
            </a:r>
          </a:p>
        </p:txBody>
      </p:sp>
      <p:pic>
        <p:nvPicPr>
          <p:cNvPr id="13" name="Рисунок 12" descr="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1142984"/>
            <a:ext cx="1285852" cy="66581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143768" y="1437489"/>
            <a:ext cx="2143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Программный комплекс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8" name="Рисунок 17" descr="1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86" y="2214554"/>
            <a:ext cx="4153046" cy="323897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прзентация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E6BC-8395-4531-8CBC-35F3C124BB5F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1406" y="6500834"/>
            <a:ext cx="107153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ООО «АЛОР +»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43768" y="242808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tabLst>
                <a:tab pos="2420938" algn="l"/>
              </a:tabLst>
              <a:defRPr/>
            </a:pPr>
            <a:r>
              <a:rPr lang="ru-RU" sz="2000" b="1" kern="0" dirty="0" smtClean="0">
                <a:solidFill>
                  <a:schemeClr val="bg1"/>
                </a:solidFill>
                <a:latin typeface="HeliosCond" pitchFamily="82" charset="0"/>
              </a:rPr>
              <a:t>Поддержка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00298" y="2841965"/>
            <a:ext cx="4500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Вопросы по функционированию QUIK можно задавать на форуме пользователей:</a:t>
            </a:r>
          </a:p>
          <a:p>
            <a:r>
              <a:rPr lang="ru-RU" sz="1200" dirty="0" err="1" smtClean="0">
                <a:solidFill>
                  <a:srgbClr val="0070C0"/>
                </a:solidFill>
                <a:latin typeface="+mj-lt"/>
              </a:rPr>
              <a:t>quik.ru</a:t>
            </a:r>
            <a:r>
              <a:rPr lang="ru-RU" sz="1200" dirty="0" smtClean="0">
                <a:solidFill>
                  <a:srgbClr val="0070C0"/>
                </a:solidFill>
                <a:latin typeface="+mj-lt"/>
              </a:rPr>
              <a:t>/</a:t>
            </a:r>
            <a:r>
              <a:rPr lang="ru-RU" sz="1200" dirty="0" err="1" smtClean="0">
                <a:solidFill>
                  <a:srgbClr val="0070C0"/>
                </a:solidFill>
                <a:latin typeface="+mj-lt"/>
              </a:rPr>
              <a:t>user</a:t>
            </a:r>
            <a:r>
              <a:rPr lang="ru-RU" sz="1200" dirty="0" smtClean="0">
                <a:solidFill>
                  <a:srgbClr val="0070C0"/>
                </a:solidFill>
                <a:latin typeface="+mj-lt"/>
              </a:rPr>
              <a:t>/</a:t>
            </a:r>
            <a:r>
              <a:rPr lang="ru-RU" sz="1200" dirty="0" err="1" smtClean="0">
                <a:solidFill>
                  <a:srgbClr val="0070C0"/>
                </a:solidFill>
                <a:latin typeface="+mj-lt"/>
              </a:rPr>
              <a:t>forum</a:t>
            </a:r>
            <a:endParaRPr lang="ru-RU" sz="1200" dirty="0" smtClean="0">
              <a:solidFill>
                <a:srgbClr val="0070C0"/>
              </a:solidFill>
              <a:latin typeface="+mj-lt"/>
            </a:endParaRPr>
          </a:p>
          <a:p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Email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: </a:t>
            </a:r>
            <a:r>
              <a:rPr lang="ru-RU" sz="1200" dirty="0" err="1" smtClean="0">
                <a:solidFill>
                  <a:srgbClr val="0070C0"/>
                </a:solidFill>
                <a:latin typeface="+mj-lt"/>
              </a:rPr>
              <a:t>support@quik.ru</a:t>
            </a:r>
            <a:endParaRPr lang="ru-RU" sz="1200" dirty="0" smtClean="0">
              <a:solidFill>
                <a:srgbClr val="0070C0"/>
              </a:solidFill>
              <a:latin typeface="+mj-lt"/>
            </a:endParaRP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Горячая линия: +7 383 219 16 06</a:t>
            </a:r>
          </a:p>
        </p:txBody>
      </p:sp>
      <p:pic>
        <p:nvPicPr>
          <p:cNvPr id="13" name="Рисунок 12" descr="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1142984"/>
            <a:ext cx="1285852" cy="66581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143768" y="1437489"/>
            <a:ext cx="2143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Программный комплекс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прзентация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E6BC-8395-4531-8CBC-35F3C124BB5F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1406" y="6500834"/>
            <a:ext cx="107153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ООО «АЛОР +»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43768" y="242808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tabLst>
                <a:tab pos="2420938" algn="l"/>
              </a:tabLst>
              <a:defRPr/>
            </a:pPr>
            <a:r>
              <a:rPr lang="ru-RU" sz="2000" b="1" kern="0" dirty="0" smtClean="0">
                <a:solidFill>
                  <a:schemeClr val="bg1"/>
                </a:solidFill>
                <a:latin typeface="HeliosCond" pitchFamily="82" charset="0"/>
              </a:rPr>
              <a:t>Интерфейс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472" y="2596590"/>
            <a:ext cx="4500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Рабочее место QUIK представляет собой программу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для торговли ценными бумагами через интернет. Все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данные отображаются в виде окон – таблиц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различного назначения графиков. Для удобства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расположения большого числа окон предусмотрены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«экранные закладки» – виртуальные экраны,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переключающиеся нажатием на ярлычки,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расположенные у края экрана.</a:t>
            </a:r>
          </a:p>
        </p:txBody>
      </p:sp>
      <p:pic>
        <p:nvPicPr>
          <p:cNvPr id="13" name="Рисунок 12" descr="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1142984"/>
            <a:ext cx="1285852" cy="66581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143768" y="1437489"/>
            <a:ext cx="2143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Программный комплекс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29124" y="3714752"/>
            <a:ext cx="214314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219" y="2214554"/>
            <a:ext cx="4124720" cy="32147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прзентация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E6BC-8395-4531-8CBC-35F3C124BB5F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1406" y="6500834"/>
            <a:ext cx="107153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ООО «АЛОР +»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2596590"/>
            <a:ext cx="45005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Таблица текущих значений параметров отображает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актуальное состояние биржевых торгов, в том числе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 разных биржах или режимах торгов. Изменение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цен сигнализируется цветом: зеленым – рост,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красным – падение цены, желтым – совершение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сделки по той же цене. Из контекстного меню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таблицы вызываются наиболее востребованные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функции – ввод заявки, окно котировок и графики,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оповещения и другие.</a:t>
            </a:r>
          </a:p>
        </p:txBody>
      </p:sp>
      <p:pic>
        <p:nvPicPr>
          <p:cNvPr id="13" name="Рисунок 12" descr="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1142984"/>
            <a:ext cx="1285852" cy="66581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143768" y="1437489"/>
            <a:ext cx="2143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Программный комплекс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29124" y="3714752"/>
            <a:ext cx="214314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 descr="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86" y="2214554"/>
            <a:ext cx="4141743" cy="321471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000760" y="242808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tabLst>
                <a:tab pos="2420938" algn="l"/>
              </a:tabLst>
              <a:defRPr/>
            </a:pPr>
            <a:r>
              <a:rPr lang="ru-RU" sz="2000" b="1" kern="0" dirty="0" smtClean="0">
                <a:solidFill>
                  <a:schemeClr val="bg1"/>
                </a:solidFill>
                <a:latin typeface="HeliosCond" pitchFamily="82" charset="0"/>
              </a:rPr>
              <a:t>Биржевая информация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прзентация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E6BC-8395-4531-8CBC-35F3C124BB5F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1406" y="6500834"/>
            <a:ext cx="107153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ООО «АЛОР +»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2596590"/>
            <a:ext cx="450059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Окно котировок (или т. н. «стакан котировок»)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отображает очередь заявок с лучшими ценами по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определенному инструменту. Благодаря широкому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набору настроек, очередь может быть представлена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в различной форме, удобной для конкретного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инструмента. Панель ввода заявок позволяет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вводить новые заявки одним кликом, а функция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«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drag-and-drop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» - заменить активные заявки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«перетаскиванием». «Разреженный стакан»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показывает все шаги цены, в том числе не имеющие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выставленных котировок. «Объединенный стакан»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отображает котировки на разных рынках в одной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очереди.</a:t>
            </a:r>
          </a:p>
        </p:txBody>
      </p:sp>
      <p:pic>
        <p:nvPicPr>
          <p:cNvPr id="13" name="Рисунок 12" descr="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1142984"/>
            <a:ext cx="1285852" cy="66581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143768" y="1437489"/>
            <a:ext cx="2143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Программный комплекс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8" name="Рисунок 17" descr="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87" y="2214554"/>
            <a:ext cx="4143404" cy="323314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286644" y="242808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tabLst>
                <a:tab pos="2420938" algn="l"/>
              </a:tabLst>
              <a:defRPr/>
            </a:pPr>
            <a:r>
              <a:rPr lang="ru-RU" sz="2000" b="1" kern="0" dirty="0" smtClean="0">
                <a:solidFill>
                  <a:schemeClr val="bg1"/>
                </a:solidFill>
                <a:latin typeface="HeliosCond" pitchFamily="82" charset="0"/>
              </a:rPr>
              <a:t>Котировки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прзентация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E6BC-8395-4531-8CBC-35F3C124BB5F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1406" y="6500834"/>
            <a:ext cx="107153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ООО «АЛОР +»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2596590"/>
            <a:ext cx="45005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Графики в QUIK можно построить не только по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данным цены и объема, а по любому числовому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параметру. Благодаря архивам котировок, на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графиках отображается история торгов за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предыдущие торговые сессии. Поддерживаются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свыше 30 индикаторов технического анализа, линии,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углы и дуги Фибоначчи, а также рисование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трендовых, горизонтальных и вертикальных линий,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графических и текстовых меток. График доходности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облигаций показывает сравнительную доходность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разных выпусков в зависимости от срока погашения.</a:t>
            </a:r>
          </a:p>
        </p:txBody>
      </p:sp>
      <p:pic>
        <p:nvPicPr>
          <p:cNvPr id="13" name="Рисунок 12" descr="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1142984"/>
            <a:ext cx="1285852" cy="66581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143768" y="1437489"/>
            <a:ext cx="2143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Программный комплекс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" name="Рисунок 19" descr="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1254" y="2214554"/>
            <a:ext cx="4175142" cy="321471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429520" y="242808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tabLst>
                <a:tab pos="2420938" algn="l"/>
              </a:tabLst>
              <a:defRPr/>
            </a:pPr>
            <a:r>
              <a:rPr lang="ru-RU" sz="2000" b="1" kern="0" dirty="0" smtClean="0">
                <a:solidFill>
                  <a:schemeClr val="bg1"/>
                </a:solidFill>
                <a:latin typeface="HeliosCond" pitchFamily="82" charset="0"/>
              </a:rPr>
              <a:t>Графики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прзентация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E6BC-8395-4531-8CBC-35F3C124BB5F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1406" y="6500834"/>
            <a:ext cx="107153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ООО «АЛОР +»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2596590"/>
            <a:ext cx="45005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Новости информационных агентств отображаются в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специальном окне, разделенном на две части – в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верхней отображаются заголовки новостей, а в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нижней – тело выбранной новости. Предусмотрен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фильтр по источнику новостей и ключевым словам,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поиск по тексту и уведомление звуковым сигналом о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получении нового сообщения.</a:t>
            </a:r>
          </a:p>
        </p:txBody>
      </p:sp>
      <p:pic>
        <p:nvPicPr>
          <p:cNvPr id="13" name="Рисунок 12" descr="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1142984"/>
            <a:ext cx="1285852" cy="66581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143768" y="1437489"/>
            <a:ext cx="2143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Программный комплекс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8" name="Рисунок 17" descr="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5592" y="2214554"/>
            <a:ext cx="4140232" cy="321471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500958" y="242808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tabLst>
                <a:tab pos="2420938" algn="l"/>
              </a:tabLst>
              <a:defRPr/>
            </a:pPr>
            <a:r>
              <a:rPr lang="ru-RU" sz="2000" b="1" kern="0" dirty="0" smtClean="0">
                <a:solidFill>
                  <a:schemeClr val="bg1"/>
                </a:solidFill>
                <a:latin typeface="HeliosCond" pitchFamily="82" charset="0"/>
              </a:rPr>
              <a:t>Новости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прзентация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E6BC-8395-4531-8CBC-35F3C124BB5F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1406" y="6500834"/>
            <a:ext cx="107153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ООО «АЛОР +»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2596590"/>
            <a:ext cx="45005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Текущее состояние портфеля клиента и уровня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задолженности при маржинальной торговле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отображается в окне «Клиентский портфель». Если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пользователю доступно несколько счетов (например,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менеджеру брокера или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субброкера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), то в таблице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будет показываться информация по всем доступным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счетам. Из контекстного меню таблицы открывается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таблица «Купить/Продать», показывающая оценку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позиции и покупательную способность в разрезе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бумаг, а также «Сводная таблица лимитов» с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информацией по остаткам и ограничениям для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каждого вида инструмента.</a:t>
            </a:r>
          </a:p>
        </p:txBody>
      </p:sp>
      <p:pic>
        <p:nvPicPr>
          <p:cNvPr id="13" name="Рисунок 12" descr="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1142984"/>
            <a:ext cx="1285852" cy="66581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143768" y="1437489"/>
            <a:ext cx="2143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Программный комплекс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" name="Рисунок 19" descr="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9472" y="2214554"/>
            <a:ext cx="4171618" cy="321468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429388" y="242808"/>
            <a:ext cx="2714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tabLst>
                <a:tab pos="2420938" algn="l"/>
              </a:tabLst>
              <a:defRPr/>
            </a:pPr>
            <a:r>
              <a:rPr lang="ru-RU" sz="2000" b="1" kern="0" dirty="0" smtClean="0">
                <a:solidFill>
                  <a:schemeClr val="bg1"/>
                </a:solidFill>
                <a:latin typeface="HeliosCond" pitchFamily="82" charset="0"/>
              </a:rPr>
              <a:t>Портфель клиента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прзентация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E6BC-8395-4531-8CBC-35F3C124BB5F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1406" y="6500834"/>
            <a:ext cx="107153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ООО «АЛОР +»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72330" y="242808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tabLst>
                <a:tab pos="2420938" algn="l"/>
              </a:tabLst>
              <a:defRPr/>
            </a:pPr>
            <a:r>
              <a:rPr lang="ru-RU" sz="2000" b="1" kern="0" dirty="0" smtClean="0">
                <a:solidFill>
                  <a:schemeClr val="bg1"/>
                </a:solidFill>
                <a:latin typeface="HeliosCond" pitchFamily="82" charset="0"/>
              </a:rPr>
              <a:t>Ввод заявок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472" y="2596590"/>
            <a:ext cx="45005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Ввод заявки осуществляется нажатием клавиши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«F2», а также может быть вызван из Окна котировок,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графика или из контекстного меня в таблицах, с </a:t>
            </a:r>
          </a:p>
          <a:p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автозаполнением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параметров заявки. В окне ввода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заявки рассчитывается максимально допустимое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количество бумаг в заявке, а также объем в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денежном выражении. Список отправленных заявок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и состояние их исполнения отображается в Таблице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заявок. </a:t>
            </a:r>
          </a:p>
        </p:txBody>
      </p:sp>
      <p:pic>
        <p:nvPicPr>
          <p:cNvPr id="13" name="Рисунок 12" descr="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1142984"/>
            <a:ext cx="1285852" cy="66581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143768" y="1437489"/>
            <a:ext cx="2143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Программный комплекс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8" name="Рисунок 17" descr="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86" y="2214554"/>
            <a:ext cx="4225535" cy="32848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прзентация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E6BC-8395-4531-8CBC-35F3C124BB5F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1406" y="6500834"/>
            <a:ext cx="107153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ООО «АЛОР +»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2264" y="242808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tabLst>
                <a:tab pos="2420938" algn="l"/>
              </a:tabLst>
              <a:defRPr/>
            </a:pPr>
            <a:r>
              <a:rPr lang="ru-RU" sz="2000" b="1" kern="0" dirty="0" smtClean="0">
                <a:solidFill>
                  <a:schemeClr val="bg1"/>
                </a:solidFill>
                <a:latin typeface="HeliosCond" pitchFamily="82" charset="0"/>
              </a:rPr>
              <a:t>Условные заявки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472" y="2596590"/>
            <a:ext cx="45005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QUIK позволяет использовать условные заявки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следующих типов: «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стоп-лимит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», «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тэйк-профит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»,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«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тэйк-профит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и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стоп-лимит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», «с условием по другому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инструменту», «со связанной заявкой», а также тип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заявки «по исполнению», при котором по факту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исполнения активной заявки в торговой системе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активизируется одна либо несколько условных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заявок типа «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стоп-лимит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» или «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тэйк-профит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».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Условия исполнения заявок контролируются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сервером QUIK в течение заданного срока, для их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исполнения не требуется постоянное соединение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терминала с сервером.</a:t>
            </a:r>
          </a:p>
        </p:txBody>
      </p:sp>
      <p:pic>
        <p:nvPicPr>
          <p:cNvPr id="13" name="Рисунок 12" descr="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1142984"/>
            <a:ext cx="1285852" cy="66581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143768" y="1437489"/>
            <a:ext cx="2143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Программный комплекс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" name="Рисунок 19" descr="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86" y="2214555"/>
            <a:ext cx="4168691" cy="321471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2168</TotalTime>
  <Words>924</Words>
  <Application>Microsoft Office PowerPoint</Application>
  <PresentationFormat>Экран (4:3)</PresentationFormat>
  <Paragraphs>191</Paragraphs>
  <Slides>15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demidova</dc:creator>
  <cp:lastModifiedBy>utkina</cp:lastModifiedBy>
  <cp:revision>293</cp:revision>
  <dcterms:created xsi:type="dcterms:W3CDTF">2014-06-18T13:11:54Z</dcterms:created>
  <dcterms:modified xsi:type="dcterms:W3CDTF">2015-02-13T15:00:12Z</dcterms:modified>
</cp:coreProperties>
</file>